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75" r:id="rId3"/>
    <p:sldId id="274" r:id="rId4"/>
    <p:sldId id="282" r:id="rId5"/>
    <p:sldId id="263" r:id="rId6"/>
    <p:sldId id="277" r:id="rId7"/>
    <p:sldId id="278" r:id="rId8"/>
    <p:sldId id="279" r:id="rId9"/>
    <p:sldId id="280" r:id="rId10"/>
    <p:sldId id="281" r:id="rId11"/>
    <p:sldId id="264" r:id="rId12"/>
    <p:sldId id="266" r:id="rId13"/>
    <p:sldId id="286" r:id="rId14"/>
    <p:sldId id="283" r:id="rId15"/>
    <p:sldId id="285" r:id="rId16"/>
    <p:sldId id="287" r:id="rId17"/>
    <p:sldId id="265" r:id="rId18"/>
    <p:sldId id="273" r:id="rId19"/>
    <p:sldId id="276" r:id="rId20"/>
    <p:sldId id="262" r:id="rId21"/>
    <p:sldId id="259" r:id="rId22"/>
    <p:sldId id="260" r:id="rId23"/>
    <p:sldId id="284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6DE"/>
    <a:srgbClr val="3D97F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/>
    <p:restoredTop sz="92500"/>
  </p:normalViewPr>
  <p:slideViewPr>
    <p:cSldViewPr snapToGrid="0">
      <p:cViewPr varScale="1">
        <p:scale>
          <a:sx n="88" d="100"/>
          <a:sy n="88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33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97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28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6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het.colorado.edu/sims/html/blackbody-spectrum/latest/blackbody-spectrum_fr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(Cours)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14 page 235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AFB6D9B-F21F-2D4B-B833-C4F45ED2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7" t="37134" r="28819" b="31389"/>
          <a:stretch/>
        </p:blipFill>
        <p:spPr>
          <a:xfrm>
            <a:off x="1533525" y="1060120"/>
            <a:ext cx="9124950" cy="56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EC9233EE-4AC0-1C48-8F6A-2A4178FF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791638-1815-9547-AFCC-D37001A6837A}"/>
              </a:ext>
            </a:extLst>
          </p:cNvPr>
          <p:cNvSpPr txBox="1"/>
          <p:nvPr/>
        </p:nvSpPr>
        <p:spPr>
          <a:xfrm>
            <a:off x="11314900" y="6396335"/>
            <a:ext cx="87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NASA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BC42EC9-266B-B54E-887F-C6F7041938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chemeClr val="accent4"/>
                </a:solidFill>
              </a:rPr>
              <a:t>  De quelle couleur sont les étoiles les plus chaudes ?</a:t>
            </a:r>
            <a:endParaRPr lang="fr-FR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9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rmomètres à Trois Degrés Celsius | Vecteur Gratuite">
            <a:extLst>
              <a:ext uri="{FF2B5EF4-FFF2-40B4-BE49-F238E27FC236}">
                <a16:creationId xmlns:a16="http://schemas.microsoft.com/office/drawing/2014/main" id="{C43FD64D-52FE-084C-81D4-3D721DD7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99"/>
          <a:stretch/>
        </p:blipFill>
        <p:spPr bwMode="auto">
          <a:xfrm rot="4214900">
            <a:off x="8519092" y="-352870"/>
            <a:ext cx="1664967" cy="52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objet chaud émet de la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n Islande, un volcan en éruption provoque une impressionnante coulée de  lave">
            <a:extLst>
              <a:ext uri="{FF2B5EF4-FFF2-40B4-BE49-F238E27FC236}">
                <a16:creationId xmlns:a16="http://schemas.microsoft.com/office/drawing/2014/main" id="{19165B31-3928-FF4C-89B7-1033CD7A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1" y="921371"/>
            <a:ext cx="4174125" cy="27840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s forges du Cap, de fer et de feu | Journal Paysan Breton">
            <a:extLst>
              <a:ext uri="{FF2B5EF4-FFF2-40B4-BE49-F238E27FC236}">
                <a16:creationId xmlns:a16="http://schemas.microsoft.com/office/drawing/2014/main" id="{2802E2B1-CAD7-A241-B6DC-B4AD7558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2" y="3874211"/>
            <a:ext cx="4174124" cy="28030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2BB937-9268-9841-B1EB-8992895AC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45" y="5072449"/>
            <a:ext cx="5710645" cy="103829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C7D0E13-48AD-2741-B696-5C3308FCF8F7}"/>
              </a:ext>
            </a:extLst>
          </p:cNvPr>
          <p:cNvCxnSpPr>
            <a:cxnSpLocks/>
          </p:cNvCxnSpPr>
          <p:nvPr/>
        </p:nvCxnSpPr>
        <p:spPr>
          <a:xfrm flipV="1">
            <a:off x="4523048" y="3257550"/>
            <a:ext cx="1741995" cy="44786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02746C-388A-444E-81C5-ED20E9A659D8}"/>
              </a:ext>
            </a:extLst>
          </p:cNvPr>
          <p:cNvCxnSpPr>
            <a:cxnSpLocks/>
          </p:cNvCxnSpPr>
          <p:nvPr/>
        </p:nvCxnSpPr>
        <p:spPr>
          <a:xfrm>
            <a:off x="4523048" y="3914840"/>
            <a:ext cx="1572952" cy="814323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1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Bilan oral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5A32A3A-1EA6-D142-931A-33168D8918C5}"/>
              </a:ext>
            </a:extLst>
          </p:cNvPr>
          <p:cNvSpPr txBox="1"/>
          <p:nvPr/>
        </p:nvSpPr>
        <p:spPr>
          <a:xfrm>
            <a:off x="216310" y="2566470"/>
            <a:ext cx="11754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Hypothèse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Protocole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Expérience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Applications pour quelques étoiles</a:t>
            </a:r>
          </a:p>
        </p:txBody>
      </p:sp>
      <p:pic>
        <p:nvPicPr>
          <p:cNvPr id="11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B9844D62-DB72-D24A-BDE4-009EEF4D7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4957714" y="875210"/>
            <a:ext cx="7013303" cy="39449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9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rmomètres à Trois Degrés Celsius | Vecteur Gratuite">
            <a:extLst>
              <a:ext uri="{FF2B5EF4-FFF2-40B4-BE49-F238E27FC236}">
                <a16:creationId xmlns:a16="http://schemas.microsoft.com/office/drawing/2014/main" id="{C43FD64D-52FE-084C-81D4-3D721DD7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99"/>
          <a:stretch/>
        </p:blipFill>
        <p:spPr bwMode="auto">
          <a:xfrm rot="4214900">
            <a:off x="4207510" y="-2018177"/>
            <a:ext cx="3729266" cy="116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Que pensez-vous de cette échelle de couleur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 quelle couleur est le Soleil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un - Wikipedia">
            <a:extLst>
              <a:ext uri="{FF2B5EF4-FFF2-40B4-BE49-F238E27FC236}">
                <a16:creationId xmlns:a16="http://schemas.microsoft.com/office/drawing/2014/main" id="{4112095C-8242-7043-8C16-AD1EAFD0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88" y="2275016"/>
            <a:ext cx="4267102" cy="4267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the True Color of the Sun Absolutely - Physics only">
            <a:extLst>
              <a:ext uri="{FF2B5EF4-FFF2-40B4-BE49-F238E27FC236}">
                <a16:creationId xmlns:a16="http://schemas.microsoft.com/office/drawing/2014/main" id="{6CADAE61-502B-BC45-A2FA-577D0259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" y="2275114"/>
            <a:ext cx="4470400" cy="426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DE2AE29-4886-7F4A-A5A7-E88235E695EB}"/>
              </a:ext>
            </a:extLst>
          </p:cNvPr>
          <p:cNvSpPr txBox="1"/>
          <p:nvPr/>
        </p:nvSpPr>
        <p:spPr>
          <a:xfrm>
            <a:off x="218647" y="1079005"/>
            <a:ext cx="1175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température de la surface du Soleil est d’environ </a:t>
            </a:r>
            <a:r>
              <a:rPr lang="fr-FR" sz="2400" b="1" dirty="0">
                <a:solidFill>
                  <a:schemeClr val="tx2"/>
                </a:solidFill>
              </a:rPr>
              <a:t>5500°C</a:t>
            </a:r>
            <a:r>
              <a:rPr lang="fr-FR" sz="2400" dirty="0">
                <a:solidFill>
                  <a:schemeClr val="tx2"/>
                </a:solidFill>
              </a:rPr>
              <a:t>. Laquelle de ces images est la plus proche de la « vraie » couleur du Soleil ?</a:t>
            </a:r>
          </a:p>
        </p:txBody>
      </p:sp>
    </p:spTree>
    <p:extLst>
      <p:ext uri="{BB962C8B-B14F-4D97-AF65-F5344CB8AC3E}">
        <p14:creationId xmlns:p14="http://schemas.microsoft.com/office/powerpoint/2010/main" val="236966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CC6949-2490-0945-8752-83A80264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7" y="747252"/>
            <a:ext cx="11759380" cy="6167346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Bilan oral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ick for full version">
            <a:extLst>
              <a:ext uri="{FF2B5EF4-FFF2-40B4-BE49-F238E27FC236}">
                <a16:creationId xmlns:a16="http://schemas.microsoft.com/office/drawing/2014/main" id="{18144481-E6E2-7F4A-B5AF-AA255D103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31628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8874BCF-134D-FB4F-B5B7-9F3467BF4C7A}"/>
              </a:ext>
            </a:extLst>
          </p:cNvPr>
          <p:cNvSpPr txBox="1"/>
          <p:nvPr/>
        </p:nvSpPr>
        <p:spPr>
          <a:xfrm>
            <a:off x="10324181" y="6396334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Mark Hanson</a:t>
            </a:r>
          </a:p>
        </p:txBody>
      </p:sp>
    </p:spTree>
    <p:extLst>
      <p:ext uri="{BB962C8B-B14F-4D97-AF65-F5344CB8AC3E}">
        <p14:creationId xmlns:p14="http://schemas.microsoft.com/office/powerpoint/2010/main" val="144480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(TP)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7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CC573E-5317-D14D-A68E-E506D8C9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29071" r="6607" b="25500"/>
          <a:stretch/>
        </p:blipFill>
        <p:spPr>
          <a:xfrm>
            <a:off x="0" y="1582586"/>
            <a:ext cx="12192000" cy="39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Sources de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Une nouvelle « Lune Bleue » exceptionnelle dans le ciel du 31 mars -  Sciences et Avenir">
            <a:extLst>
              <a:ext uri="{FF2B5EF4-FFF2-40B4-BE49-F238E27FC236}">
                <a16:creationId xmlns:a16="http://schemas.microsoft.com/office/drawing/2014/main" id="{9AD90734-4235-F442-B2B4-83D1A899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1659104"/>
            <a:ext cx="2710543" cy="2032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intérieur, mur, projecteur&#10;&#10;Description générée automatiquement">
            <a:extLst>
              <a:ext uri="{FF2B5EF4-FFF2-40B4-BE49-F238E27FC236}">
                <a16:creationId xmlns:a16="http://schemas.microsoft.com/office/drawing/2014/main" id="{1BD86F9F-A193-2549-9D1A-E136FE50E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14233" r="50513" b="33069"/>
          <a:stretch/>
        </p:blipFill>
        <p:spPr>
          <a:xfrm rot="5400000">
            <a:off x="3724274" y="1320283"/>
            <a:ext cx="2032906" cy="271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10 choses que tu ne savais pas sur les nuages - Les Débrouillards">
            <a:extLst>
              <a:ext uri="{FF2B5EF4-FFF2-40B4-BE49-F238E27FC236}">
                <a16:creationId xmlns:a16="http://schemas.microsoft.com/office/drawing/2014/main" id="{8F3C3D4A-328E-3743-8806-0FA85919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10" y="4603868"/>
            <a:ext cx="2710543" cy="2032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ST Debuts Dual Atomic Clock — and a New Stability Record | NIST">
            <a:extLst>
              <a:ext uri="{FF2B5EF4-FFF2-40B4-BE49-F238E27FC236}">
                <a16:creationId xmlns:a16="http://schemas.microsoft.com/office/drawing/2014/main" id="{5E517E6D-BAA6-1E44-AEC1-44055EB6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09" y="1659104"/>
            <a:ext cx="3049355" cy="20329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taïr — Wikipédia">
            <a:extLst>
              <a:ext uri="{FF2B5EF4-FFF2-40B4-BE49-F238E27FC236}">
                <a16:creationId xmlns:a16="http://schemas.microsoft.com/office/drawing/2014/main" id="{8CF90592-8E2B-3443-90E7-FC42BDE6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38" y="4603868"/>
            <a:ext cx="2037676" cy="20336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19 ampoules à incandescence Vintage Edison Ampoules E27 Antique Lumière  verre clair 40W 220V Lampe Décoration - Cdiscount Maison">
            <a:extLst>
              <a:ext uri="{FF2B5EF4-FFF2-40B4-BE49-F238E27FC236}">
                <a16:creationId xmlns:a16="http://schemas.microsoft.com/office/drawing/2014/main" id="{C7D177B1-5D0F-FF4C-9B4D-E15B6800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15" y="1659105"/>
            <a:ext cx="2032902" cy="2032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mment se forment les éclairs ?">
            <a:extLst>
              <a:ext uri="{FF2B5EF4-FFF2-40B4-BE49-F238E27FC236}">
                <a16:creationId xmlns:a16="http://schemas.microsoft.com/office/drawing/2014/main" id="{025D0272-9699-384E-86E9-3DCDCD55F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4"/>
          <a:stretch/>
        </p:blipFill>
        <p:spPr bwMode="auto">
          <a:xfrm>
            <a:off x="9172441" y="4603868"/>
            <a:ext cx="2798576" cy="2032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E2099E9-E3CF-6D44-8ACA-031D36BC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4603871"/>
            <a:ext cx="3254047" cy="20328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071FBF-0539-684F-95D4-B4915718C206}"/>
              </a:ext>
            </a:extLst>
          </p:cNvPr>
          <p:cNvSpPr txBox="1"/>
          <p:nvPr/>
        </p:nvSpPr>
        <p:spPr>
          <a:xfrm>
            <a:off x="1007027" y="119743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Lune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90E42C-DCAE-0F46-9F87-588944074086}"/>
              </a:ext>
            </a:extLst>
          </p:cNvPr>
          <p:cNvSpPr txBox="1"/>
          <p:nvPr/>
        </p:nvSpPr>
        <p:spPr>
          <a:xfrm>
            <a:off x="9925558" y="4126767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 éclair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671DF-1DF9-6141-A66A-CFD19DACB874}"/>
              </a:ext>
            </a:extLst>
          </p:cNvPr>
          <p:cNvSpPr txBox="1"/>
          <p:nvPr/>
        </p:nvSpPr>
        <p:spPr>
          <a:xfrm>
            <a:off x="7116258" y="4126767"/>
            <a:ext cx="148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étoiles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AF8A33A-26A9-B944-AD6D-9C277CD3B2FE}"/>
              </a:ext>
            </a:extLst>
          </p:cNvPr>
          <p:cNvSpPr txBox="1"/>
          <p:nvPr/>
        </p:nvSpPr>
        <p:spPr>
          <a:xfrm>
            <a:off x="4388232" y="4128948"/>
            <a:ext cx="154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nuages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B380B58-7803-F94D-AE73-A59E8C9B10D6}"/>
              </a:ext>
            </a:extLst>
          </p:cNvPr>
          <p:cNvSpPr txBox="1"/>
          <p:nvPr/>
        </p:nvSpPr>
        <p:spPr>
          <a:xfrm>
            <a:off x="1330941" y="4128948"/>
            <a:ext cx="1034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lave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D69471-ECA6-FC46-BB32-35ACD2C2CFBF}"/>
              </a:ext>
            </a:extLst>
          </p:cNvPr>
          <p:cNvSpPr txBox="1"/>
          <p:nvPr/>
        </p:nvSpPr>
        <p:spPr>
          <a:xfrm>
            <a:off x="10181758" y="1209149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Une lampe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55D714-393C-684A-BB1C-9EE41D50E7B9}"/>
              </a:ext>
            </a:extLst>
          </p:cNvPr>
          <p:cNvSpPr txBox="1"/>
          <p:nvPr/>
        </p:nvSpPr>
        <p:spPr>
          <a:xfrm>
            <a:off x="7427290" y="121089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 laser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9B5FD1-C5B9-EC40-ADA5-411DDDF394F1}"/>
              </a:ext>
            </a:extLst>
          </p:cNvPr>
          <p:cNvSpPr txBox="1"/>
          <p:nvPr/>
        </p:nvSpPr>
        <p:spPr>
          <a:xfrm>
            <a:off x="3503337" y="1190808"/>
            <a:ext cx="2474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yeux d’un chat</a:t>
            </a:r>
          </a:p>
        </p:txBody>
      </p:sp>
    </p:spTree>
    <p:extLst>
      <p:ext uri="{BB962C8B-B14F-4D97-AF65-F5344CB8AC3E}">
        <p14:creationId xmlns:p14="http://schemas.microsoft.com/office/powerpoint/2010/main" val="50867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5BCD5D2-FAA1-1E47-936B-4C9F6BE04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" t="32155" r="6488" b="28432"/>
          <a:stretch/>
        </p:blipFill>
        <p:spPr>
          <a:xfrm>
            <a:off x="0" y="1731210"/>
            <a:ext cx="12192000" cy="33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Des lasers de toutes les couleurs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D3C20EF-351D-3E45-AF35-B76ACFC59D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7978" r="-196" b="7978"/>
          <a:stretch/>
        </p:blipFill>
        <p:spPr>
          <a:xfrm>
            <a:off x="-24000" y="0"/>
            <a:ext cx="12240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2B52DE-7BA0-DD43-95A5-1DFEE51831C7}"/>
              </a:ext>
            </a:extLst>
          </p:cNvPr>
          <p:cNvSpPr txBox="1"/>
          <p:nvPr/>
        </p:nvSpPr>
        <p:spPr>
          <a:xfrm>
            <a:off x="10590278" y="747252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400 nm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1BCF66-37BE-6141-9417-69613C18C5ED}"/>
              </a:ext>
            </a:extLst>
          </p:cNvPr>
          <p:cNvSpPr txBox="1"/>
          <p:nvPr/>
        </p:nvSpPr>
        <p:spPr>
          <a:xfrm>
            <a:off x="10590279" y="100921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550 nm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8DCE5D-2732-AB44-8845-157D6551C9B2}"/>
              </a:ext>
            </a:extLst>
          </p:cNvPr>
          <p:cNvSpPr txBox="1"/>
          <p:nvPr/>
        </p:nvSpPr>
        <p:spPr>
          <a:xfrm>
            <a:off x="10614279" y="2039914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580 nm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5BBF45-B0A3-364F-BB03-52AD6751207C}"/>
              </a:ext>
            </a:extLst>
          </p:cNvPr>
          <p:cNvSpPr txBox="1"/>
          <p:nvPr/>
        </p:nvSpPr>
        <p:spPr>
          <a:xfrm>
            <a:off x="10602278" y="1373046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760 nm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476E517-212C-AC4D-AE34-39F5DFB301DC}"/>
              </a:ext>
            </a:extLst>
          </p:cNvPr>
          <p:cNvSpPr txBox="1"/>
          <p:nvPr/>
        </p:nvSpPr>
        <p:spPr>
          <a:xfrm>
            <a:off x="11443590" y="6396335"/>
            <a:ext cx="748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NIST</a:t>
            </a:r>
          </a:p>
        </p:txBody>
      </p:sp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Plusieurs manières de représenter un spectre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EE99F8E-1A38-4E45-B099-8BA6DF086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9" y="895204"/>
            <a:ext cx="8731622" cy="57661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325D94-7E11-5A4E-9C0C-06937E241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9" y="895204"/>
            <a:ext cx="8731622" cy="57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48BC7B1-F01E-684F-9076-B8587269D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7" y="946086"/>
            <a:ext cx="8952325" cy="59119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E0618E-03E3-3248-BEAF-11E87D59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7" y="946087"/>
            <a:ext cx="8952325" cy="591191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Plusieurs manières de représenter un spectre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9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</a:t>
            </a:r>
            <a:r>
              <a:rPr lang="fr-FR" b="1" dirty="0" err="1">
                <a:solidFill>
                  <a:srgbClr val="0070C0"/>
                </a:solidFill>
              </a:rPr>
              <a:t>visio</a:t>
            </a:r>
            <a:r>
              <a:rPr lang="fr-FR" b="1" dirty="0">
                <a:solidFill>
                  <a:srgbClr val="0070C0"/>
                </a:solidFill>
              </a:rPr>
              <a:t>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Spectre d’un rayonnement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arc en ciel, nature, extérieur&#10;&#10;Description générée automatiquement">
            <a:extLst>
              <a:ext uri="{FF2B5EF4-FFF2-40B4-BE49-F238E27FC236}">
                <a16:creationId xmlns:a16="http://schemas.microsoft.com/office/drawing/2014/main" id="{CAC0B158-3D2E-A645-9BBB-EC5A9F5B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955391"/>
            <a:ext cx="6849515" cy="385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yons disque - DocSciences">
            <a:extLst>
              <a:ext uri="{FF2B5EF4-FFF2-40B4-BE49-F238E27FC236}">
                <a16:creationId xmlns:a16="http://schemas.microsoft.com/office/drawing/2014/main" id="{F1441554-64E1-8641-8FC2-AB6E59F3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98" y="3150975"/>
            <a:ext cx="4900519" cy="3559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6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Deux types de spectres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A477974-A4B9-0643-AAE6-853D0008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1291781"/>
            <a:ext cx="11754707" cy="2137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5D54E-618A-3D4F-B315-A61AA7748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" y="4281383"/>
            <a:ext cx="11754706" cy="21372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7E557C-F962-3740-A6EF-F8D0F09F68C3}"/>
              </a:ext>
            </a:extLst>
          </p:cNvPr>
          <p:cNvSpPr txBox="1"/>
          <p:nvPr/>
        </p:nvSpPr>
        <p:spPr>
          <a:xfrm>
            <a:off x="4328143" y="1060947"/>
            <a:ext cx="353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</a:t>
            </a:r>
            <a:r>
              <a:rPr lang="fr-FR" sz="2400" b="1" dirty="0">
                <a:solidFill>
                  <a:schemeClr val="tx2"/>
                </a:solidFill>
              </a:rPr>
              <a:t>continu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6C4479-5F3E-5F46-B6E5-8F764DF9B611}"/>
              </a:ext>
            </a:extLst>
          </p:cNvPr>
          <p:cNvSpPr txBox="1"/>
          <p:nvPr/>
        </p:nvSpPr>
        <p:spPr>
          <a:xfrm>
            <a:off x="4311728" y="4050550"/>
            <a:ext cx="356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de </a:t>
            </a:r>
            <a:r>
              <a:rPr lang="fr-FR" sz="2400" b="1" dirty="0">
                <a:solidFill>
                  <a:schemeClr val="tx2"/>
                </a:solidFill>
              </a:rPr>
              <a:t>raies</a:t>
            </a:r>
          </a:p>
        </p:txBody>
      </p:sp>
    </p:spTree>
    <p:extLst>
      <p:ext uri="{BB962C8B-B14F-4D97-AF65-F5344CB8AC3E}">
        <p14:creationId xmlns:p14="http://schemas.microsoft.com/office/powerpoint/2010/main" val="133856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longueur d’onde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668C9C-F36D-6842-B136-7BDCCF4B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0" y="1759297"/>
            <a:ext cx="11754707" cy="33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C266613-15C4-DE4D-A452-02E3AB5B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714596"/>
            <a:ext cx="7088992" cy="2013918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Quiz </a:t>
            </a:r>
            <a:r>
              <a:rPr lang="fr-FR" sz="3600" b="1" dirty="0" err="1">
                <a:solidFill>
                  <a:srgbClr val="0070C0"/>
                </a:solidFill>
              </a:rPr>
              <a:t>quizinière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4278867-867C-E449-9B30-450DC751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2761170"/>
            <a:ext cx="7088992" cy="20139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A2D18D-93EE-3745-A79A-89230C7C5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4844082"/>
            <a:ext cx="7088992" cy="20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6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Défis confinés – Épisode 7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5CE874-018D-D042-AABA-78C270727E4A}"/>
              </a:ext>
            </a:extLst>
          </p:cNvPr>
          <p:cNvSpPr/>
          <p:nvPr/>
        </p:nvSpPr>
        <p:spPr>
          <a:xfrm>
            <a:off x="3264310" y="6508750"/>
            <a:ext cx="8927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https://phet.colorado.edu/sims/html/blackbody-spectrum/latest/blackbody-spectrum_fr.html</a:t>
            </a:r>
            <a:r>
              <a:rPr lang="fr-FR" dirty="0"/>
              <a:t> </a:t>
            </a:r>
          </a:p>
        </p:txBody>
      </p:sp>
      <p:pic>
        <p:nvPicPr>
          <p:cNvPr id="6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F15484EF-B29A-584C-9A52-573440337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1212917" y="881267"/>
            <a:ext cx="9766165" cy="54934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'est-ce qu'un show laser | Pangolin Laser Systems">
            <a:extLst>
              <a:ext uri="{FF2B5EF4-FFF2-40B4-BE49-F238E27FC236}">
                <a16:creationId xmlns:a16="http://schemas.microsoft.com/office/drawing/2014/main" id="{E693EC64-8C85-0042-95E9-5ECE3A44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4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emin-de-lumiere - Aller à l'essentiel">
            <a:extLst>
              <a:ext uri="{FF2B5EF4-FFF2-40B4-BE49-F238E27FC236}">
                <a16:creationId xmlns:a16="http://schemas.microsoft.com/office/drawing/2014/main" id="{ED1DE0D3-80C6-F34B-BDFB-A647EB30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8726"/>
            <a:ext cx="12192000" cy="81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8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FF837F-5C88-5748-8FC0-1D76422F1CE7}"/>
              </a:ext>
            </a:extLst>
          </p:cNvPr>
          <p:cNvSpPr/>
          <p:nvPr/>
        </p:nvSpPr>
        <p:spPr>
          <a:xfrm>
            <a:off x="639840" y="1083559"/>
            <a:ext cx="5400000" cy="5400000"/>
          </a:xfrm>
          <a:prstGeom prst="ellipse">
            <a:avLst/>
          </a:prstGeom>
          <a:noFill/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Vitesse de la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AB51EF47-5C88-BD4B-8B01-27CC0142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1" y="2074097"/>
            <a:ext cx="264404" cy="266845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5D4369A-3221-4F45-A28D-D548B231EF8F}"/>
              </a:ext>
            </a:extLst>
          </p:cNvPr>
          <p:cNvSpPr>
            <a:spLocks noChangeAspect="1"/>
          </p:cNvSpPr>
          <p:nvPr/>
        </p:nvSpPr>
        <p:spPr>
          <a:xfrm>
            <a:off x="3159840" y="3603559"/>
            <a:ext cx="360000" cy="360000"/>
          </a:xfrm>
          <a:prstGeom prst="ellipse">
            <a:avLst/>
          </a:prstGeom>
          <a:gradFill flip="none" rotWithShape="1">
            <a:gsLst>
              <a:gs pos="7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2E3684-46CE-BD44-B2DC-AA43F5F280AB}"/>
              </a:ext>
            </a:extLst>
          </p:cNvPr>
          <p:cNvSpPr txBox="1"/>
          <p:nvPr/>
        </p:nvSpPr>
        <p:spPr>
          <a:xfrm>
            <a:off x="220983" y="1612432"/>
            <a:ext cx="826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Terre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FCC2EC-F28C-C044-A5C4-8F8874F9BFEE}"/>
              </a:ext>
            </a:extLst>
          </p:cNvPr>
          <p:cNvSpPr txBox="1"/>
          <p:nvPr/>
        </p:nvSpPr>
        <p:spPr>
          <a:xfrm>
            <a:off x="3519840" y="396355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Soleil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462A96A-CA75-1D4E-BD6A-95E1BF4BC31F}"/>
              </a:ext>
            </a:extLst>
          </p:cNvPr>
          <p:cNvCxnSpPr/>
          <p:nvPr/>
        </p:nvCxnSpPr>
        <p:spPr>
          <a:xfrm>
            <a:off x="1179693" y="2207519"/>
            <a:ext cx="2160147" cy="157604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2BDD36C-AE77-7944-9A19-015250CABC7B}"/>
              </a:ext>
            </a:extLst>
          </p:cNvPr>
          <p:cNvSpPr txBox="1"/>
          <p:nvPr/>
        </p:nvSpPr>
        <p:spPr>
          <a:xfrm rot="2188172">
            <a:off x="1029376" y="2546701"/>
            <a:ext cx="2826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150 million de kilomètres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0D0F4A4-008F-0B4F-87DC-98713FB2D0A8}"/>
              </a:ext>
            </a:extLst>
          </p:cNvPr>
          <p:cNvSpPr txBox="1"/>
          <p:nvPr/>
        </p:nvSpPr>
        <p:spPr>
          <a:xfrm>
            <a:off x="6858242" y="2644170"/>
            <a:ext cx="4693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lumière du Soleil met 8 minutes et 20 secondes pour nous parvenir.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Calculer la vitesse de la lumière.</a:t>
            </a:r>
          </a:p>
        </p:txBody>
      </p:sp>
    </p:spTree>
    <p:extLst>
      <p:ext uri="{BB962C8B-B14F-4D97-AF65-F5344CB8AC3E}">
        <p14:creationId xmlns:p14="http://schemas.microsoft.com/office/powerpoint/2010/main" val="159372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Comparaisons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oupe du monde 2018 : quand les internautes redécouvrent la pointe de  vitesse de Mbappé contre l'Argentine">
            <a:extLst>
              <a:ext uri="{FF2B5EF4-FFF2-40B4-BE49-F238E27FC236}">
                <a16:creationId xmlns:a16="http://schemas.microsoft.com/office/drawing/2014/main" id="{99A3D5A5-A08E-D24C-BC0E-4ABA33A2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11" y="938137"/>
            <a:ext cx="4102085" cy="23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890F6A8-7FFE-DB4C-956C-3402EF16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5000067"/>
            <a:ext cx="2817017" cy="17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BEDEF16-CFED-3548-B1AD-7BA6D030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68" y="4539647"/>
            <a:ext cx="3341364" cy="21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A19203D-81F6-554A-B9D8-00007F8B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2943445"/>
            <a:ext cx="3341364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omas Pesquet enfile son nouveau scaphandre SpaceX">
            <a:extLst>
              <a:ext uri="{FF2B5EF4-FFF2-40B4-BE49-F238E27FC236}">
                <a16:creationId xmlns:a16="http://schemas.microsoft.com/office/drawing/2014/main" id="{553E153A-7BD8-1842-9DCC-A3EE55E6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26" y="4182984"/>
            <a:ext cx="3829491" cy="25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erre — Wikipédia">
            <a:extLst>
              <a:ext uri="{FF2B5EF4-FFF2-40B4-BE49-F238E27FC236}">
                <a16:creationId xmlns:a16="http://schemas.microsoft.com/office/drawing/2014/main" id="{9D25EF25-10B6-C249-A931-7A7424DD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05590"/>
            <a:ext cx="1879518" cy="18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ie lactée : mais combien a-t-elle de bras ? - Science &amp; Vie">
            <a:extLst>
              <a:ext uri="{FF2B5EF4-FFF2-40B4-BE49-F238E27FC236}">
                <a16:creationId xmlns:a16="http://schemas.microsoft.com/office/drawing/2014/main" id="{142A9540-CCAC-8E4D-8F59-74A51DF3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316" y="905590"/>
            <a:ext cx="3588701" cy="2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A050B19-5413-1344-94BC-B526EDF25C67}"/>
              </a:ext>
            </a:extLst>
          </p:cNvPr>
          <p:cNvSpPr txBox="1"/>
          <p:nvPr/>
        </p:nvSpPr>
        <p:spPr>
          <a:xfrm>
            <a:off x="918190" y="901820"/>
            <a:ext cx="1182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30 km/s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EF73F7C-1B21-1541-9525-8BF8F6E6C63A}"/>
              </a:ext>
            </a:extLst>
          </p:cNvPr>
          <p:cNvSpPr txBox="1"/>
          <p:nvPr/>
        </p:nvSpPr>
        <p:spPr>
          <a:xfrm>
            <a:off x="4785884" y="2785108"/>
            <a:ext cx="104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10 m/s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646CDF-9906-2640-816B-03A303B92DFB}"/>
              </a:ext>
            </a:extLst>
          </p:cNvPr>
          <p:cNvSpPr txBox="1"/>
          <p:nvPr/>
        </p:nvSpPr>
        <p:spPr>
          <a:xfrm>
            <a:off x="4085627" y="6271951"/>
            <a:ext cx="1198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100 m/s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4AD4CC-C274-E34A-AB82-F5EF77B1D4B6}"/>
              </a:ext>
            </a:extLst>
          </p:cNvPr>
          <p:cNvSpPr txBox="1"/>
          <p:nvPr/>
        </p:nvSpPr>
        <p:spPr>
          <a:xfrm>
            <a:off x="10617185" y="4182983"/>
            <a:ext cx="135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8000 m/s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1FFBE45-426F-FF4B-8760-CE798FD9A654}"/>
              </a:ext>
            </a:extLst>
          </p:cNvPr>
          <p:cNvSpPr txBox="1"/>
          <p:nvPr/>
        </p:nvSpPr>
        <p:spPr>
          <a:xfrm>
            <a:off x="8382316" y="929571"/>
            <a:ext cx="133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200 km/s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794C3B5-B081-A840-A564-4AD720E404EC}"/>
              </a:ext>
            </a:extLst>
          </p:cNvPr>
          <p:cNvSpPr txBox="1"/>
          <p:nvPr/>
        </p:nvSpPr>
        <p:spPr>
          <a:xfrm>
            <a:off x="1995150" y="6271950"/>
            <a:ext cx="104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30 m/s</a:t>
            </a:r>
          </a:p>
        </p:txBody>
      </p:sp>
    </p:spTree>
    <p:extLst>
      <p:ext uri="{BB962C8B-B14F-4D97-AF65-F5344CB8AC3E}">
        <p14:creationId xmlns:p14="http://schemas.microsoft.com/office/powerpoint/2010/main" val="185522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Deux types de spectres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A477974-A4B9-0643-AAE6-853D0008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1291781"/>
            <a:ext cx="11754707" cy="2137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5D54E-618A-3D4F-B315-A61AA7748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" y="4281383"/>
            <a:ext cx="11754706" cy="21372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7E557C-F962-3740-A6EF-F8D0F09F68C3}"/>
              </a:ext>
            </a:extLst>
          </p:cNvPr>
          <p:cNvSpPr txBox="1"/>
          <p:nvPr/>
        </p:nvSpPr>
        <p:spPr>
          <a:xfrm>
            <a:off x="4328143" y="1060947"/>
            <a:ext cx="353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</a:t>
            </a:r>
            <a:r>
              <a:rPr lang="fr-FR" sz="2400" b="1" dirty="0">
                <a:solidFill>
                  <a:schemeClr val="tx2"/>
                </a:solidFill>
              </a:rPr>
              <a:t>continu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6C4479-5F3E-5F46-B6E5-8F764DF9B611}"/>
              </a:ext>
            </a:extLst>
          </p:cNvPr>
          <p:cNvSpPr txBox="1"/>
          <p:nvPr/>
        </p:nvSpPr>
        <p:spPr>
          <a:xfrm>
            <a:off x="4311728" y="4050550"/>
            <a:ext cx="356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de </a:t>
            </a:r>
            <a:r>
              <a:rPr lang="fr-FR" sz="2400" b="1" dirty="0">
                <a:solidFill>
                  <a:schemeClr val="tx2"/>
                </a:solidFill>
              </a:rPr>
              <a:t>raies</a:t>
            </a:r>
          </a:p>
        </p:txBody>
      </p:sp>
    </p:spTree>
    <p:extLst>
      <p:ext uri="{BB962C8B-B14F-4D97-AF65-F5344CB8AC3E}">
        <p14:creationId xmlns:p14="http://schemas.microsoft.com/office/powerpoint/2010/main" val="14133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longueur d’onde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668C9C-F36D-6842-B136-7BDCCF4B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0" y="1759297"/>
            <a:ext cx="11754707" cy="33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18 page 236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32A0B3A-CA42-6249-A06F-63917635E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4" t="33403" r="60577" b="20619"/>
          <a:stretch/>
        </p:blipFill>
        <p:spPr>
          <a:xfrm>
            <a:off x="3434861" y="889506"/>
            <a:ext cx="5322277" cy="58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10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8868</TotalTime>
  <Words>296</Words>
  <Application>Microsoft Macintosh PowerPoint</Application>
  <PresentationFormat>Grand écran</PresentationFormat>
  <Paragraphs>70</Paragraphs>
  <Slides>29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Chapitre 9 – Spectres (Cours)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9 – Spectres (TP)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9 – Spectres (visio)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63</cp:revision>
  <dcterms:created xsi:type="dcterms:W3CDTF">2020-09-05T12:43:59Z</dcterms:created>
  <dcterms:modified xsi:type="dcterms:W3CDTF">2021-05-17T12:40:59Z</dcterms:modified>
</cp:coreProperties>
</file>